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70" r:id="rId2"/>
    <p:sldId id="334" r:id="rId3"/>
    <p:sldId id="328" r:id="rId4"/>
    <p:sldId id="330" r:id="rId5"/>
    <p:sldId id="335" r:id="rId6"/>
    <p:sldId id="332" r:id="rId7"/>
    <p:sldId id="331" r:id="rId8"/>
    <p:sldId id="293" r:id="rId9"/>
    <p:sldId id="333" r:id="rId10"/>
    <p:sldId id="33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2346"/>
    <a:srgbClr val="C23A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1"/>
    <p:restoredTop sz="78667" autoAdjust="0"/>
  </p:normalViewPr>
  <p:slideViewPr>
    <p:cSldViewPr snapToGrid="0" snapToObjects="1">
      <p:cViewPr varScale="1">
        <p:scale>
          <a:sx n="78" d="100"/>
          <a:sy n="78"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olfes\AppData\Local\Microsoft\Windows\INetCache\Content.Outlook\7Y0DEYLR\AAUW%20MEMBERS%20AND%20SUPPORTERS%20MONTH%20TO%20MONTH%20042020.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FY16</a:t>
            </a:r>
            <a:r>
              <a:rPr lang="en-US" baseline="0"/>
              <a:t> - FY20 Summary</a:t>
            </a:r>
            <a:endParaRPr lang="en-US"/>
          </a:p>
        </c:rich>
      </c:tx>
      <c:layout>
        <c:manualLayout>
          <c:xMode val="edge"/>
          <c:yMode val="edge"/>
          <c:x val="0.36876186087441276"/>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6292370765710178E-2"/>
          <c:y val="0.10058140067139947"/>
          <c:w val="0.94269725305475749"/>
          <c:h val="0.7460902331375715"/>
        </c:manualLayout>
      </c:layout>
      <c:lineChart>
        <c:grouping val="standard"/>
        <c:varyColors val="0"/>
        <c:ser>
          <c:idx val="0"/>
          <c:order val="0"/>
          <c:tx>
            <c:strRef>
              <c:f>'FY16-20 SUMMARY &amp; CHART'!$B$1</c:f>
              <c:strCache>
                <c:ptCount val="1"/>
                <c:pt idx="0">
                  <c:v>Supporters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'FY16-20 SUMMARY &amp; CHART'!$A$9:$A$13</c:f>
              <c:numCache>
                <c:formatCode>mmm\-yy</c:formatCode>
                <c:ptCount val="5"/>
                <c:pt idx="0">
                  <c:v>42522</c:v>
                </c:pt>
                <c:pt idx="1">
                  <c:v>42887</c:v>
                </c:pt>
                <c:pt idx="2" formatCode="[$-409]mmm\-yy;@">
                  <c:v>43252</c:v>
                </c:pt>
                <c:pt idx="3">
                  <c:v>43617</c:v>
                </c:pt>
                <c:pt idx="4">
                  <c:v>43941</c:v>
                </c:pt>
              </c:numCache>
            </c:numRef>
          </c:cat>
          <c:val>
            <c:numRef>
              <c:f>'FY16-20 SUMMARY &amp; CHART'!$B$9:$B$13</c:f>
              <c:numCache>
                <c:formatCode>General</c:formatCode>
                <c:ptCount val="5"/>
                <c:pt idx="1">
                  <c:v>77070</c:v>
                </c:pt>
                <c:pt idx="2" formatCode="#,##0">
                  <c:v>81994</c:v>
                </c:pt>
                <c:pt idx="3" formatCode="#,##0">
                  <c:v>83691</c:v>
                </c:pt>
                <c:pt idx="4" formatCode="#,##0">
                  <c:v>84603</c:v>
                </c:pt>
              </c:numCache>
            </c:numRef>
          </c:val>
          <c:smooth val="0"/>
          <c:extLst>
            <c:ext xmlns:c16="http://schemas.microsoft.com/office/drawing/2014/chart" uri="{C3380CC4-5D6E-409C-BE32-E72D297353CC}">
              <c16:uniqueId val="{00000000-DB4A-424E-9D2A-DD8CC61E389F}"/>
            </c:ext>
          </c:extLst>
        </c:ser>
        <c:ser>
          <c:idx val="1"/>
          <c:order val="1"/>
          <c:tx>
            <c:strRef>
              <c:f>'FY16-20 SUMMARY &amp; CHART'!$C$1</c:f>
              <c:strCache>
                <c:ptCount val="1"/>
                <c:pt idx="0">
                  <c:v>Branch</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'FY16-20 SUMMARY &amp; CHART'!$A$9:$A$13</c:f>
              <c:numCache>
                <c:formatCode>mmm\-yy</c:formatCode>
                <c:ptCount val="5"/>
                <c:pt idx="0">
                  <c:v>42522</c:v>
                </c:pt>
                <c:pt idx="1">
                  <c:v>42887</c:v>
                </c:pt>
                <c:pt idx="2" formatCode="[$-409]mmm\-yy;@">
                  <c:v>43252</c:v>
                </c:pt>
                <c:pt idx="3">
                  <c:v>43617</c:v>
                </c:pt>
                <c:pt idx="4">
                  <c:v>43941</c:v>
                </c:pt>
              </c:numCache>
            </c:numRef>
          </c:cat>
          <c:val>
            <c:numRef>
              <c:f>'FY16-20 SUMMARY &amp; CHART'!$C$9:$C$13</c:f>
              <c:numCache>
                <c:formatCode>#,##0</c:formatCode>
                <c:ptCount val="5"/>
                <c:pt idx="0">
                  <c:v>48634</c:v>
                </c:pt>
                <c:pt idx="1">
                  <c:v>47889</c:v>
                </c:pt>
                <c:pt idx="2">
                  <c:v>46269</c:v>
                </c:pt>
                <c:pt idx="3">
                  <c:v>43953</c:v>
                </c:pt>
                <c:pt idx="4">
                  <c:v>41599</c:v>
                </c:pt>
              </c:numCache>
            </c:numRef>
          </c:val>
          <c:smooth val="0"/>
          <c:extLst>
            <c:ext xmlns:c16="http://schemas.microsoft.com/office/drawing/2014/chart" uri="{C3380CC4-5D6E-409C-BE32-E72D297353CC}">
              <c16:uniqueId val="{00000001-DB4A-424E-9D2A-DD8CC61E389F}"/>
            </c:ext>
          </c:extLst>
        </c:ser>
        <c:ser>
          <c:idx val="2"/>
          <c:order val="2"/>
          <c:tx>
            <c:strRef>
              <c:f>'FY16-20 SUMMARY &amp; CHART'!$D$1</c:f>
              <c:strCache>
                <c:ptCount val="1"/>
                <c:pt idx="0">
                  <c:v>National</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'FY16-20 SUMMARY &amp; CHART'!$A$9:$A$13</c:f>
              <c:numCache>
                <c:formatCode>mmm\-yy</c:formatCode>
                <c:ptCount val="5"/>
                <c:pt idx="0">
                  <c:v>42522</c:v>
                </c:pt>
                <c:pt idx="1">
                  <c:v>42887</c:v>
                </c:pt>
                <c:pt idx="2" formatCode="[$-409]mmm\-yy;@">
                  <c:v>43252</c:v>
                </c:pt>
                <c:pt idx="3">
                  <c:v>43617</c:v>
                </c:pt>
                <c:pt idx="4">
                  <c:v>43941</c:v>
                </c:pt>
              </c:numCache>
            </c:numRef>
          </c:cat>
          <c:val>
            <c:numRef>
              <c:f>'FY16-20 SUMMARY &amp; CHART'!$D$9:$D$13</c:f>
              <c:numCache>
                <c:formatCode>#,##0</c:formatCode>
                <c:ptCount val="5"/>
                <c:pt idx="0">
                  <c:v>31216</c:v>
                </c:pt>
                <c:pt idx="1">
                  <c:v>35230</c:v>
                </c:pt>
                <c:pt idx="2">
                  <c:v>29541</c:v>
                </c:pt>
                <c:pt idx="3">
                  <c:v>21060</c:v>
                </c:pt>
                <c:pt idx="4">
                  <c:v>18694</c:v>
                </c:pt>
              </c:numCache>
            </c:numRef>
          </c:val>
          <c:smooth val="0"/>
          <c:extLst>
            <c:ext xmlns:c16="http://schemas.microsoft.com/office/drawing/2014/chart" uri="{C3380CC4-5D6E-409C-BE32-E72D297353CC}">
              <c16:uniqueId val="{00000002-DB4A-424E-9D2A-DD8CC61E389F}"/>
            </c:ext>
          </c:extLst>
        </c:ser>
        <c:ser>
          <c:idx val="3"/>
          <c:order val="3"/>
          <c:tx>
            <c:strRef>
              <c:f>'FY16-20 SUMMARY &amp; CHART'!$E$1</c:f>
              <c:strCache>
                <c:ptCount val="1"/>
                <c:pt idx="0">
                  <c:v>Students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'FY16-20 SUMMARY &amp; CHART'!$A$9:$A$13</c:f>
              <c:numCache>
                <c:formatCode>mmm\-yy</c:formatCode>
                <c:ptCount val="5"/>
                <c:pt idx="0">
                  <c:v>42522</c:v>
                </c:pt>
                <c:pt idx="1">
                  <c:v>42887</c:v>
                </c:pt>
                <c:pt idx="2" formatCode="[$-409]mmm\-yy;@">
                  <c:v>43252</c:v>
                </c:pt>
                <c:pt idx="3">
                  <c:v>43617</c:v>
                </c:pt>
                <c:pt idx="4">
                  <c:v>43941</c:v>
                </c:pt>
              </c:numCache>
            </c:numRef>
          </c:cat>
          <c:val>
            <c:numRef>
              <c:f>'FY16-20 SUMMARY &amp; CHART'!$E$9:$E$13</c:f>
              <c:numCache>
                <c:formatCode>#,##0</c:formatCode>
                <c:ptCount val="5"/>
                <c:pt idx="0">
                  <c:v>13571</c:v>
                </c:pt>
                <c:pt idx="1">
                  <c:v>7186</c:v>
                </c:pt>
                <c:pt idx="2">
                  <c:v>6247</c:v>
                </c:pt>
                <c:pt idx="3">
                  <c:v>5986</c:v>
                </c:pt>
                <c:pt idx="4">
                  <c:v>5364</c:v>
                </c:pt>
              </c:numCache>
            </c:numRef>
          </c:val>
          <c:smooth val="0"/>
          <c:extLst>
            <c:ext xmlns:c16="http://schemas.microsoft.com/office/drawing/2014/chart" uri="{C3380CC4-5D6E-409C-BE32-E72D297353CC}">
              <c16:uniqueId val="{00000003-DB4A-424E-9D2A-DD8CC61E389F}"/>
            </c:ext>
          </c:extLst>
        </c:ser>
        <c:ser>
          <c:idx val="4"/>
          <c:order val="4"/>
          <c:tx>
            <c:strRef>
              <c:f>'FY16-20 SUMMARY &amp; CHART'!$F$1</c:f>
              <c:strCache>
                <c:ptCount val="1"/>
                <c:pt idx="0">
                  <c:v>College/University</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'FY16-20 SUMMARY &amp; CHART'!$A$9:$A$13</c:f>
              <c:numCache>
                <c:formatCode>mmm\-yy</c:formatCode>
                <c:ptCount val="5"/>
                <c:pt idx="0">
                  <c:v>42522</c:v>
                </c:pt>
                <c:pt idx="1">
                  <c:v>42887</c:v>
                </c:pt>
                <c:pt idx="2" formatCode="[$-409]mmm\-yy;@">
                  <c:v>43252</c:v>
                </c:pt>
                <c:pt idx="3">
                  <c:v>43617</c:v>
                </c:pt>
                <c:pt idx="4">
                  <c:v>43941</c:v>
                </c:pt>
              </c:numCache>
            </c:numRef>
          </c:cat>
          <c:val>
            <c:numRef>
              <c:f>'FY16-20 SUMMARY &amp; CHART'!$F$9:$F$13</c:f>
              <c:numCache>
                <c:formatCode>#,##0</c:formatCode>
                <c:ptCount val="5"/>
                <c:pt idx="0">
                  <c:v>852</c:v>
                </c:pt>
                <c:pt idx="1">
                  <c:v>839</c:v>
                </c:pt>
                <c:pt idx="2">
                  <c:v>813</c:v>
                </c:pt>
                <c:pt idx="3">
                  <c:v>759</c:v>
                </c:pt>
                <c:pt idx="4" formatCode="General">
                  <c:v>701</c:v>
                </c:pt>
              </c:numCache>
            </c:numRef>
          </c:val>
          <c:smooth val="0"/>
          <c:extLst>
            <c:ext xmlns:c16="http://schemas.microsoft.com/office/drawing/2014/chart" uri="{C3380CC4-5D6E-409C-BE32-E72D297353CC}">
              <c16:uniqueId val="{00000004-DB4A-424E-9D2A-DD8CC61E389F}"/>
            </c:ext>
          </c:extLst>
        </c:ser>
        <c:dLbls>
          <c:showLegendKey val="0"/>
          <c:showVal val="0"/>
          <c:showCatName val="0"/>
          <c:showSerName val="0"/>
          <c:showPercent val="0"/>
          <c:showBubbleSize val="0"/>
        </c:dLbls>
        <c:smooth val="0"/>
        <c:axId val="670876696"/>
        <c:axId val="563867888"/>
      </c:lineChart>
      <c:catAx>
        <c:axId val="670876696"/>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63867888"/>
        <c:crosses val="autoZero"/>
        <c:auto val="0"/>
        <c:lblAlgn val="ctr"/>
        <c:lblOffset val="100"/>
        <c:noMultiLvlLbl val="0"/>
      </c:catAx>
      <c:valAx>
        <c:axId val="563867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0876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2B9163-3346-436E-BC57-7786FAD50803}" type="datetimeFigureOut">
              <a:rPr lang="en-US" smtClean="0"/>
              <a:t>2/17/2021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DD67C-09F2-4B9A-B0E1-E60593F6057F}" type="slidenum">
              <a:rPr lang="en-US" smtClean="0"/>
              <a:t>‹#›</a:t>
            </a:fld>
            <a:endParaRPr lang="en-US"/>
          </a:p>
        </p:txBody>
      </p:sp>
    </p:spTree>
    <p:extLst>
      <p:ext uri="{BB962C8B-B14F-4D97-AF65-F5344CB8AC3E}">
        <p14:creationId xmlns:p14="http://schemas.microsoft.com/office/powerpoint/2010/main" val="760549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Slides 1-2 lay the groundwork – remind members of AAUW’s mission, vision, and values and what the current requirement for membership includes.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push to open membership is to align our mission, vision, and values with our restrictive and non-inclusive membership requirement.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We cannot be champions for equity while treating people unequally.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2</a:t>
            </a:fld>
            <a:endParaRPr lang="en-US"/>
          </a:p>
        </p:txBody>
      </p:sp>
    </p:spTree>
    <p:extLst>
      <p:ext uri="{BB962C8B-B14F-4D97-AF65-F5344CB8AC3E}">
        <p14:creationId xmlns:p14="http://schemas.microsoft.com/office/powerpoint/2010/main" val="2482083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3</a:t>
            </a:fld>
            <a:endParaRPr lang="en-US"/>
          </a:p>
        </p:txBody>
      </p:sp>
    </p:spTree>
    <p:extLst>
      <p:ext uri="{BB962C8B-B14F-4D97-AF65-F5344CB8AC3E}">
        <p14:creationId xmlns:p14="http://schemas.microsoft.com/office/powerpoint/2010/main" val="2130884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AAUW’s early work, educated women were pariahs and were treated with suspicion by academic peers (who were men) as well as other women.</a:t>
            </a:r>
          </a:p>
          <a:p>
            <a:pPr marL="171450" indent="-171450">
              <a:buFont typeface="Arial" panose="020B0604020202020204" pitchFamily="34" charset="0"/>
              <a:buChar char="•"/>
            </a:pPr>
            <a:r>
              <a:rPr lang="en-US" dirty="0"/>
              <a:t>AAUW filled a needed niche. </a:t>
            </a:r>
          </a:p>
          <a:p>
            <a:pPr marL="171450" indent="-171450">
              <a:buFont typeface="Arial" panose="020B0604020202020204" pitchFamily="34" charset="0"/>
              <a:buChar char="•"/>
            </a:pPr>
            <a:r>
              <a:rPr lang="en-US" dirty="0"/>
              <a:t>Women now earn more degrees than men at all levels – associate through advanced degrees.</a:t>
            </a:r>
          </a:p>
          <a:p>
            <a:pPr marL="171450" indent="-171450">
              <a:buFont typeface="Arial" panose="020B0604020202020204" pitchFamily="34" charset="0"/>
              <a:buChar char="•"/>
            </a:pPr>
            <a:r>
              <a:rPr lang="en-US" dirty="0"/>
              <a:t>Times have changed and AAUW must change with them.</a:t>
            </a:r>
          </a:p>
        </p:txBody>
      </p:sp>
      <p:sp>
        <p:nvSpPr>
          <p:cNvPr id="4" name="Slide Number Placeholder 3"/>
          <p:cNvSpPr>
            <a:spLocks noGrp="1"/>
          </p:cNvSpPr>
          <p:nvPr>
            <p:ph type="sldNum" sz="quarter" idx="5"/>
          </p:nvPr>
        </p:nvSpPr>
        <p:spPr/>
        <p:txBody>
          <a:bodyPr/>
          <a:lstStyle/>
          <a:p>
            <a:fld id="{E96A5AE0-B9CC-4DB6-9B7E-E1F4D2DE4412}" type="slidenum">
              <a:rPr lang="en-US" smtClean="0"/>
              <a:t>4</a:t>
            </a:fld>
            <a:endParaRPr lang="en-US"/>
          </a:p>
        </p:txBody>
      </p:sp>
    </p:spTree>
    <p:extLst>
      <p:ext uri="{BB962C8B-B14F-4D97-AF65-F5344CB8AC3E}">
        <p14:creationId xmlns:p14="http://schemas.microsoft.com/office/powerpoint/2010/main" val="37942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AAUW’s work now focuses on 4 key areas, building on AAUW’s long legacy of championing education for women. </a:t>
            </a:r>
          </a:p>
          <a:p>
            <a:pPr marL="171450" indent="-171450">
              <a:buFont typeface="Arial" panose="020B0604020202020204" pitchFamily="34" charset="0"/>
              <a:buChar char="•"/>
            </a:pPr>
            <a:r>
              <a:rPr lang="en-US" dirty="0"/>
              <a:t>Given the size of AAUW’s endowment, which provides permanent annual funds for Fellowships and Grants, AAUW will continue to be the leader in women’s graduate support – that will not change.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Our work is now broader and more inclusive to other issues critical to women’s equity, like economic security. </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5</a:t>
            </a:fld>
            <a:endParaRPr lang="en-US"/>
          </a:p>
        </p:txBody>
      </p:sp>
    </p:spTree>
    <p:extLst>
      <p:ext uri="{BB962C8B-B14F-4D97-AF65-F5344CB8AC3E}">
        <p14:creationId xmlns:p14="http://schemas.microsoft.com/office/powerpoint/2010/main" val="2863912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AAUW is and will continue to be a unique organization because of what we do and how we do it. AAUW’s breadth of direct programs, policy, advocacy, fellowships, grants, and grassroots membership make us unique. That will not change with open membership.</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6</a:t>
            </a:fld>
            <a:endParaRPr lang="en-US"/>
          </a:p>
        </p:txBody>
      </p:sp>
    </p:spTree>
    <p:extLst>
      <p:ext uri="{BB962C8B-B14F-4D97-AF65-F5344CB8AC3E}">
        <p14:creationId xmlns:p14="http://schemas.microsoft.com/office/powerpoint/2010/main" val="166743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7</a:t>
            </a:fld>
            <a:endParaRPr lang="en-US"/>
          </a:p>
        </p:txBody>
      </p:sp>
    </p:spTree>
    <p:extLst>
      <p:ext uri="{BB962C8B-B14F-4D97-AF65-F5344CB8AC3E}">
        <p14:creationId xmlns:p14="http://schemas.microsoft.com/office/powerpoint/2010/main" val="1308570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Membership continues to decline.</a:t>
            </a:r>
          </a:p>
          <a:p>
            <a:pPr marL="171450" indent="-171450">
              <a:buFont typeface="Arial" panose="020B0604020202020204" pitchFamily="34" charset="0"/>
              <a:buChar char="•"/>
            </a:pPr>
            <a:r>
              <a:rPr lang="en-US" dirty="0"/>
              <a:t>We do not anticipate open membership making an immediate impact on membership or to be a panacea for increased dues or donations.</a:t>
            </a:r>
          </a:p>
          <a:p>
            <a:pPr marL="171450" indent="-171450">
              <a:buFont typeface="Arial" panose="020B0604020202020204" pitchFamily="34" charset="0"/>
              <a:buChar char="•"/>
            </a:pPr>
            <a:r>
              <a:rPr lang="en-US" dirty="0"/>
              <a:t>Many state and branch members have shared stories of recruiting members only to turn them away after discovering they don’t have the requisite credentials. These stories are embarrassing and painful.</a:t>
            </a:r>
          </a:p>
          <a:p>
            <a:pPr marL="171450" indent="-171450">
              <a:buFont typeface="Arial" panose="020B0604020202020204" pitchFamily="34" charset="0"/>
              <a:buChar char="•"/>
            </a:pPr>
            <a:r>
              <a:rPr lang="en-US" dirty="0"/>
              <a:t>The membership requirement has barred some interested in AAUW’s mission from joining and is inconsistent with </a:t>
            </a:r>
            <a:r>
              <a:rPr lang="en-US"/>
              <a:t>our mission.</a:t>
            </a:r>
            <a:endParaRPr lang="en-US" dirty="0"/>
          </a:p>
        </p:txBody>
      </p:sp>
      <p:sp>
        <p:nvSpPr>
          <p:cNvPr id="4" name="Slide Number Placeholder 3"/>
          <p:cNvSpPr>
            <a:spLocks noGrp="1"/>
          </p:cNvSpPr>
          <p:nvPr>
            <p:ph type="sldNum" sz="quarter" idx="5"/>
          </p:nvPr>
        </p:nvSpPr>
        <p:spPr/>
        <p:txBody>
          <a:bodyPr/>
          <a:lstStyle/>
          <a:p>
            <a:fld id="{E96A5AE0-B9CC-4DB6-9B7E-E1F4D2DE4412}" type="slidenum">
              <a:rPr lang="en-US" smtClean="0"/>
              <a:t>8</a:t>
            </a:fld>
            <a:endParaRPr lang="en-US"/>
          </a:p>
        </p:txBody>
      </p:sp>
    </p:spTree>
    <p:extLst>
      <p:ext uri="{BB962C8B-B14F-4D97-AF65-F5344CB8AC3E}">
        <p14:creationId xmlns:p14="http://schemas.microsoft.com/office/powerpoint/2010/main" val="1625417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Open membership will help AAUW live its mission</a:t>
            </a:r>
          </a:p>
        </p:txBody>
      </p:sp>
      <p:sp>
        <p:nvSpPr>
          <p:cNvPr id="4" name="Slide Number Placeholder 3"/>
          <p:cNvSpPr>
            <a:spLocks noGrp="1"/>
          </p:cNvSpPr>
          <p:nvPr>
            <p:ph type="sldNum" sz="quarter" idx="5"/>
          </p:nvPr>
        </p:nvSpPr>
        <p:spPr/>
        <p:txBody>
          <a:bodyPr/>
          <a:lstStyle/>
          <a:p>
            <a:fld id="{E96A5AE0-B9CC-4DB6-9B7E-E1F4D2DE4412}" type="slidenum">
              <a:rPr lang="en-US" smtClean="0"/>
              <a:t>9</a:t>
            </a:fld>
            <a:endParaRPr lang="en-US"/>
          </a:p>
        </p:txBody>
      </p:sp>
    </p:spTree>
    <p:extLst>
      <p:ext uri="{BB962C8B-B14F-4D97-AF65-F5344CB8AC3E}">
        <p14:creationId xmlns:p14="http://schemas.microsoft.com/office/powerpoint/2010/main" val="935647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DDD67C-09F2-4B9A-B0E1-E60593F6057F}" type="slidenum">
              <a:rPr lang="en-US" smtClean="0"/>
              <a:t>10</a:t>
            </a:fld>
            <a:endParaRPr lang="en-US"/>
          </a:p>
        </p:txBody>
      </p:sp>
    </p:spTree>
    <p:extLst>
      <p:ext uri="{BB962C8B-B14F-4D97-AF65-F5344CB8AC3E}">
        <p14:creationId xmlns:p14="http://schemas.microsoft.com/office/powerpoint/2010/main" val="3116135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CD10360-2169-DC48-94BA-D8D9BFA6E2DE}"/>
              </a:ext>
            </a:extLst>
          </p:cNvPr>
          <p:cNvSpPr>
            <a:spLocks noGrp="1"/>
          </p:cNvSpPr>
          <p:nvPr>
            <p:ph type="title"/>
          </p:nvPr>
        </p:nvSpPr>
        <p:spPr>
          <a:xfrm>
            <a:off x="628650" y="3429005"/>
            <a:ext cx="7886700" cy="1325563"/>
          </a:xfrm>
          <a:prstGeom prst="rect">
            <a:avLst/>
          </a:prstGeom>
        </p:spPr>
        <p:txBody>
          <a:bodyPr/>
          <a:lstStyle>
            <a:lvl1pPr algn="ctr">
              <a:defRPr/>
            </a:lvl1pPr>
          </a:lstStyle>
          <a:p>
            <a:endParaRPr lang="en-US" dirty="0"/>
          </a:p>
        </p:txBody>
      </p:sp>
    </p:spTree>
    <p:extLst>
      <p:ext uri="{BB962C8B-B14F-4D97-AF65-F5344CB8AC3E}">
        <p14:creationId xmlns:p14="http://schemas.microsoft.com/office/powerpoint/2010/main" val="310697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3F8EA4-7AEB-5246-89CA-01CF7E7D6AB7}"/>
              </a:ext>
            </a:extLst>
          </p:cNvPr>
          <p:cNvSpPr>
            <a:spLocks noGrp="1"/>
          </p:cNvSpPr>
          <p:nvPr>
            <p:ph idx="1"/>
          </p:nvPr>
        </p:nvSpPr>
        <p:spPr>
          <a:xfrm>
            <a:off x="628650" y="1825625"/>
            <a:ext cx="7886700" cy="4036332"/>
          </a:xfrm>
          <a:prstGeom prst="rect">
            <a:avLst/>
          </a:prstGeom>
        </p:spPr>
        <p:txBody>
          <a:bodyPr/>
          <a:lstStyle>
            <a:lvl1pPr>
              <a:defRPr>
                <a:solidFill>
                  <a:srgbClr val="0B2346"/>
                </a:solidFill>
              </a:defRPr>
            </a:lvl1pPr>
            <a:lvl2pPr>
              <a:defRPr>
                <a:solidFill>
                  <a:srgbClr val="0B2346"/>
                </a:solidFill>
              </a:defRPr>
            </a:lvl2pPr>
            <a:lvl3pPr>
              <a:defRPr>
                <a:solidFill>
                  <a:srgbClr val="0B2346"/>
                </a:solidFill>
              </a:defRPr>
            </a:lvl3pPr>
            <a:lvl4pPr>
              <a:defRPr>
                <a:solidFill>
                  <a:srgbClr val="0B2346"/>
                </a:solidFill>
              </a:defRPr>
            </a:lvl4pPr>
            <a:lvl5pPr>
              <a:defRPr>
                <a:solidFill>
                  <a:srgbClr val="0B234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a:extLst>
              <a:ext uri="{FF2B5EF4-FFF2-40B4-BE49-F238E27FC236}">
                <a16:creationId xmlns:a16="http://schemas.microsoft.com/office/drawing/2014/main" id="{62CCE5A6-522D-FF46-8DC0-9A19D8551B99}"/>
              </a:ext>
            </a:extLst>
          </p:cNvPr>
          <p:cNvSpPr>
            <a:spLocks noGrp="1"/>
          </p:cNvSpPr>
          <p:nvPr>
            <p:ph type="title"/>
          </p:nvPr>
        </p:nvSpPr>
        <p:spPr>
          <a:xfrm>
            <a:off x="628650" y="365129"/>
            <a:ext cx="7886700" cy="1325563"/>
          </a:xfrm>
          <a:prstGeom prst="rect">
            <a:avLst/>
          </a:prstGeom>
        </p:spPr>
        <p:txBody>
          <a:bodyPr/>
          <a:lstStyle>
            <a:lvl1pPr>
              <a:defRPr>
                <a:solidFill>
                  <a:srgbClr val="C23A09"/>
                </a:solidFill>
              </a:defRPr>
            </a:lvl1pPr>
          </a:lstStyle>
          <a:p>
            <a:endParaRPr lang="en-US" dirty="0"/>
          </a:p>
        </p:txBody>
      </p:sp>
    </p:spTree>
    <p:extLst>
      <p:ext uri="{BB962C8B-B14F-4D97-AF65-F5344CB8AC3E}">
        <p14:creationId xmlns:p14="http://schemas.microsoft.com/office/powerpoint/2010/main" val="68921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81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072DA4F4-A408-834D-B9EA-4C37CC0C3736}"/>
              </a:ext>
            </a:extLst>
          </p:cNvPr>
          <p:cNvSpPr>
            <a:spLocks noGrp="1"/>
          </p:cNvSpPr>
          <p:nvPr>
            <p:ph type="body" sz="quarter" idx="10"/>
          </p:nvPr>
        </p:nvSpPr>
        <p:spPr>
          <a:xfrm>
            <a:off x="725729" y="3575966"/>
            <a:ext cx="7692543" cy="2678113"/>
          </a:xfrm>
          <a:prstGeom prst="rect">
            <a:avLst/>
          </a:prstGeom>
        </p:spPr>
        <p:txBody>
          <a:bodyPr/>
          <a:lstStyle>
            <a:lvl1pPr marL="0" indent="0">
              <a:buNone/>
              <a:defRPr>
                <a:solidFill>
                  <a:srgbClr val="0B2346"/>
                </a:solidFill>
              </a:defRPr>
            </a:lvl1pPr>
          </a:lstStyle>
          <a:p>
            <a:pPr lvl="0"/>
            <a:r>
              <a:rPr lang="en-US"/>
              <a:t>Click to edit Master text styles</a:t>
            </a:r>
          </a:p>
        </p:txBody>
      </p:sp>
    </p:spTree>
    <p:extLst>
      <p:ext uri="{BB962C8B-B14F-4D97-AF65-F5344CB8AC3E}">
        <p14:creationId xmlns:p14="http://schemas.microsoft.com/office/powerpoint/2010/main" val="299971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0622297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372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56" r:id="rId5"/>
  </p:sldLayoutIdLst>
  <p:txStyles>
    <p:titleStyle>
      <a:lvl1pPr algn="l" defTabSz="685783" rtl="0" eaLnBrk="1" latinLnBrk="0" hangingPunct="1">
        <a:lnSpc>
          <a:spcPct val="90000"/>
        </a:lnSpc>
        <a:spcBef>
          <a:spcPct val="0"/>
        </a:spcBef>
        <a:buNone/>
        <a:defRPr sz="3300" kern="1200">
          <a:solidFill>
            <a:schemeClr val="bg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7579F-1127-44A7-8CAB-07DE4BC96D3E}"/>
              </a:ext>
            </a:extLst>
          </p:cNvPr>
          <p:cNvSpPr>
            <a:spLocks noGrp="1"/>
          </p:cNvSpPr>
          <p:nvPr>
            <p:ph type="title"/>
          </p:nvPr>
        </p:nvSpPr>
        <p:spPr>
          <a:xfrm>
            <a:off x="-685800" y="3853544"/>
            <a:ext cx="10515600" cy="1420587"/>
          </a:xfrm>
        </p:spPr>
        <p:txBody>
          <a:bodyPr/>
          <a:lstStyle/>
          <a:p>
            <a:r>
              <a:rPr lang="en-US" sz="6000" dirty="0"/>
              <a:t>Opening Membership</a:t>
            </a:r>
          </a:p>
        </p:txBody>
      </p:sp>
    </p:spTree>
    <p:extLst>
      <p:ext uri="{BB962C8B-B14F-4D97-AF65-F5344CB8AC3E}">
        <p14:creationId xmlns:p14="http://schemas.microsoft.com/office/powerpoint/2010/main" val="1408283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1235A-B01A-4B36-AB4C-512AF8F90EA4}"/>
              </a:ext>
            </a:extLst>
          </p:cNvPr>
          <p:cNvSpPr>
            <a:spLocks noGrp="1"/>
          </p:cNvSpPr>
          <p:nvPr>
            <p:ph type="title"/>
          </p:nvPr>
        </p:nvSpPr>
        <p:spPr/>
        <p:txBody>
          <a:bodyPr/>
          <a:lstStyle/>
          <a:p>
            <a:pPr algn="ctr"/>
            <a:r>
              <a:rPr lang="en-US" sz="6000" dirty="0"/>
              <a:t>VOTE!</a:t>
            </a:r>
          </a:p>
        </p:txBody>
      </p:sp>
      <p:sp>
        <p:nvSpPr>
          <p:cNvPr id="3" name="Content Placeholder 2">
            <a:extLst>
              <a:ext uri="{FF2B5EF4-FFF2-40B4-BE49-F238E27FC236}">
                <a16:creationId xmlns:a16="http://schemas.microsoft.com/office/drawing/2014/main" id="{2F911B96-B78D-40BD-A362-B2A227950610}"/>
              </a:ext>
            </a:extLst>
          </p:cNvPr>
          <p:cNvSpPr>
            <a:spLocks noGrp="1"/>
          </p:cNvSpPr>
          <p:nvPr>
            <p:ph idx="1"/>
          </p:nvPr>
        </p:nvSpPr>
        <p:spPr>
          <a:xfrm>
            <a:off x="457200" y="2053884"/>
            <a:ext cx="8229600" cy="3767231"/>
          </a:xfrm>
        </p:spPr>
        <p:txBody>
          <a:bodyPr>
            <a:normAutofit/>
          </a:bodyPr>
          <a:lstStyle/>
          <a:p>
            <a:pPr marL="0" indent="0" algn="ctr">
              <a:buNone/>
            </a:pPr>
            <a:r>
              <a:rPr lang="en-US" sz="4000" b="1" dirty="0"/>
              <a:t>VOTING OPENS APRIL 7, 2021</a:t>
            </a:r>
          </a:p>
          <a:p>
            <a:pPr marL="0" indent="0" algn="ctr">
              <a:buNone/>
            </a:pPr>
            <a:endParaRPr lang="en-US" sz="4000" b="1" dirty="0"/>
          </a:p>
          <a:p>
            <a:pPr marL="0" indent="0" algn="ctr">
              <a:buNone/>
            </a:pPr>
            <a:r>
              <a:rPr lang="en-US" sz="4000" b="1" dirty="0"/>
              <a:t>MAKE YOUR VOICE HEARD</a:t>
            </a:r>
          </a:p>
        </p:txBody>
      </p:sp>
    </p:spTree>
    <p:extLst>
      <p:ext uri="{BB962C8B-B14F-4D97-AF65-F5344CB8AC3E}">
        <p14:creationId xmlns:p14="http://schemas.microsoft.com/office/powerpoint/2010/main" val="1479552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0441-DA06-4EEC-B255-595B1A56EEA3}"/>
              </a:ext>
            </a:extLst>
          </p:cNvPr>
          <p:cNvSpPr>
            <a:spLocks noGrp="1"/>
          </p:cNvSpPr>
          <p:nvPr>
            <p:ph type="title"/>
          </p:nvPr>
        </p:nvSpPr>
        <p:spPr/>
        <p:txBody>
          <a:bodyPr/>
          <a:lstStyle/>
          <a:p>
            <a:r>
              <a:rPr lang="en-US" dirty="0"/>
              <a:t>AAUW Mission, Vision, and Values</a:t>
            </a:r>
          </a:p>
        </p:txBody>
      </p:sp>
      <p:sp>
        <p:nvSpPr>
          <p:cNvPr id="3" name="Content Placeholder 2">
            <a:extLst>
              <a:ext uri="{FF2B5EF4-FFF2-40B4-BE49-F238E27FC236}">
                <a16:creationId xmlns:a16="http://schemas.microsoft.com/office/drawing/2014/main" id="{9DE8F3AD-A60C-4B98-A5AC-7ADB07958B1A}"/>
              </a:ext>
            </a:extLst>
          </p:cNvPr>
          <p:cNvSpPr>
            <a:spLocks noGrp="1"/>
          </p:cNvSpPr>
          <p:nvPr>
            <p:ph idx="1"/>
          </p:nvPr>
        </p:nvSpPr>
        <p:spPr>
          <a:xfrm>
            <a:off x="628650" y="1690692"/>
            <a:ext cx="7886700" cy="4171265"/>
          </a:xfrm>
        </p:spPr>
        <p:txBody>
          <a:bodyPr/>
          <a:lstStyle/>
          <a:p>
            <a:pPr marL="1603335" indent="-1603335">
              <a:spcAft>
                <a:spcPts val="1800"/>
              </a:spcAft>
              <a:buNone/>
              <a:tabLst>
                <a:tab pos="1654133" algn="l"/>
              </a:tabLst>
            </a:pPr>
            <a:r>
              <a:rPr lang="en-US" sz="3000" b="1" dirty="0"/>
              <a:t>Mission </a:t>
            </a:r>
            <a:r>
              <a:rPr lang="en-US" sz="3000" dirty="0"/>
              <a:t>	To advance gender equity for women and girls through research, education, and advocacy.</a:t>
            </a:r>
          </a:p>
          <a:p>
            <a:pPr marL="1603335" indent="-1603335">
              <a:spcAft>
                <a:spcPts val="1800"/>
              </a:spcAft>
              <a:buNone/>
              <a:tabLst>
                <a:tab pos="1654133" algn="l"/>
              </a:tabLst>
            </a:pPr>
            <a:r>
              <a:rPr lang="en-US" sz="3000" b="1" dirty="0"/>
              <a:t>Vision</a:t>
            </a:r>
            <a:r>
              <a:rPr lang="en-US" sz="3000" dirty="0"/>
              <a:t>	Equity for all.</a:t>
            </a:r>
          </a:p>
          <a:p>
            <a:pPr marL="1603335" indent="-1603335">
              <a:buNone/>
              <a:tabLst>
                <a:tab pos="1654133" algn="l"/>
              </a:tabLst>
            </a:pPr>
            <a:r>
              <a:rPr lang="en-US" sz="3000" b="1" dirty="0"/>
              <a:t>Values </a:t>
            </a:r>
            <a:r>
              <a:rPr lang="en-US" sz="3000" dirty="0"/>
              <a:t>	Nonpartisan. Fact-based. Integrity. Inclusion and Intersectionality.</a:t>
            </a:r>
          </a:p>
        </p:txBody>
      </p:sp>
    </p:spTree>
    <p:extLst>
      <p:ext uri="{BB962C8B-B14F-4D97-AF65-F5344CB8AC3E}">
        <p14:creationId xmlns:p14="http://schemas.microsoft.com/office/powerpoint/2010/main" val="2934396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FD375-E70B-46F6-BE70-E6F619451E3A}"/>
              </a:ext>
            </a:extLst>
          </p:cNvPr>
          <p:cNvSpPr>
            <a:spLocks noGrp="1"/>
          </p:cNvSpPr>
          <p:nvPr>
            <p:ph type="title"/>
          </p:nvPr>
        </p:nvSpPr>
        <p:spPr>
          <a:xfrm>
            <a:off x="628650" y="365130"/>
            <a:ext cx="7886700" cy="796406"/>
          </a:xfrm>
        </p:spPr>
        <p:txBody>
          <a:bodyPr/>
          <a:lstStyle/>
          <a:p>
            <a:r>
              <a:rPr lang="en-CA" dirty="0"/>
              <a:t>AAUW’s Educational Requirement</a:t>
            </a:r>
          </a:p>
        </p:txBody>
      </p:sp>
      <p:sp>
        <p:nvSpPr>
          <p:cNvPr id="5" name="TextBox 4">
            <a:extLst>
              <a:ext uri="{FF2B5EF4-FFF2-40B4-BE49-F238E27FC236}">
                <a16:creationId xmlns:a16="http://schemas.microsoft.com/office/drawing/2014/main" id="{C0C16FE8-F3A4-462A-A46A-DC3CE6AB1D35}"/>
              </a:ext>
            </a:extLst>
          </p:cNvPr>
          <p:cNvSpPr txBox="1"/>
          <p:nvPr/>
        </p:nvSpPr>
        <p:spPr>
          <a:xfrm>
            <a:off x="580771" y="1297459"/>
            <a:ext cx="4114799" cy="3785652"/>
          </a:xfrm>
          <a:prstGeom prst="rect">
            <a:avLst/>
          </a:prstGeom>
          <a:noFill/>
        </p:spPr>
        <p:txBody>
          <a:bodyPr wrap="square" rtlCol="0">
            <a:spAutoFit/>
          </a:bodyPr>
          <a:lstStyle/>
          <a:p>
            <a:r>
              <a:rPr lang="en-CA" sz="2400" b="1" dirty="0">
                <a:solidFill>
                  <a:srgbClr val="0B2346"/>
                </a:solidFill>
              </a:rPr>
              <a:t>Eligible:</a:t>
            </a:r>
          </a:p>
          <a:p>
            <a:pPr marL="285744" indent="-285744">
              <a:buFont typeface="Arial" panose="020B0604020202020204" pitchFamily="34" charset="0"/>
              <a:buChar char="•"/>
            </a:pPr>
            <a:r>
              <a:rPr lang="en-CA" sz="2400" dirty="0">
                <a:solidFill>
                  <a:srgbClr val="0B2346"/>
                </a:solidFill>
              </a:rPr>
              <a:t>Women, men, nonbinary people with a Bachelor’s Degree or higher from a 4 year college or university</a:t>
            </a:r>
          </a:p>
          <a:p>
            <a:endParaRPr lang="en-CA" sz="2400" dirty="0">
              <a:solidFill>
                <a:srgbClr val="0B2346"/>
              </a:solidFill>
            </a:endParaRPr>
          </a:p>
          <a:p>
            <a:pPr marL="285744" indent="-285744">
              <a:buFont typeface="Arial" panose="020B0604020202020204" pitchFamily="34" charset="0"/>
              <a:buChar char="•"/>
            </a:pPr>
            <a:r>
              <a:rPr lang="en-CA" sz="2400" dirty="0">
                <a:solidFill>
                  <a:srgbClr val="0B2346"/>
                </a:solidFill>
              </a:rPr>
              <a:t>Women, men, nonbinary people with an Associate of Arts Degree from a 2 year college</a:t>
            </a:r>
          </a:p>
        </p:txBody>
      </p:sp>
      <p:sp>
        <p:nvSpPr>
          <p:cNvPr id="7" name="TextBox 6">
            <a:extLst>
              <a:ext uri="{FF2B5EF4-FFF2-40B4-BE49-F238E27FC236}">
                <a16:creationId xmlns:a16="http://schemas.microsoft.com/office/drawing/2014/main" id="{85CE20B6-A30B-4F2A-BD76-C88D47181B7A}"/>
              </a:ext>
            </a:extLst>
          </p:cNvPr>
          <p:cNvSpPr txBox="1"/>
          <p:nvPr/>
        </p:nvSpPr>
        <p:spPr>
          <a:xfrm>
            <a:off x="4695574" y="1297461"/>
            <a:ext cx="4003583" cy="4154984"/>
          </a:xfrm>
          <a:prstGeom prst="rect">
            <a:avLst/>
          </a:prstGeom>
          <a:noFill/>
        </p:spPr>
        <p:txBody>
          <a:bodyPr wrap="square" rtlCol="0">
            <a:spAutoFit/>
          </a:bodyPr>
          <a:lstStyle/>
          <a:p>
            <a:r>
              <a:rPr lang="en-CA" sz="2400" b="1" dirty="0">
                <a:solidFill>
                  <a:srgbClr val="0B2346"/>
                </a:solidFill>
              </a:rPr>
              <a:t>Ineligible:</a:t>
            </a:r>
          </a:p>
          <a:p>
            <a:pPr marL="285744" indent="-285744">
              <a:buFont typeface="Arial" panose="020B0604020202020204" pitchFamily="34" charset="0"/>
              <a:buChar char="•"/>
            </a:pPr>
            <a:r>
              <a:rPr lang="en-CA" sz="2400" dirty="0">
                <a:solidFill>
                  <a:srgbClr val="0B2346"/>
                </a:solidFill>
              </a:rPr>
              <a:t>Persons who began but did not complete their studies</a:t>
            </a:r>
          </a:p>
          <a:p>
            <a:endParaRPr lang="en-CA" sz="2400" dirty="0">
              <a:solidFill>
                <a:srgbClr val="0B2346"/>
              </a:solidFill>
            </a:endParaRPr>
          </a:p>
          <a:p>
            <a:pPr marL="285744" indent="-285744">
              <a:buFont typeface="Arial" panose="020B0604020202020204" pitchFamily="34" charset="0"/>
              <a:buChar char="•"/>
            </a:pPr>
            <a:r>
              <a:rPr lang="en-CA" sz="2400" dirty="0">
                <a:solidFill>
                  <a:srgbClr val="0B2346"/>
                </a:solidFill>
              </a:rPr>
              <a:t>Working professionals who do not have a college degree</a:t>
            </a:r>
          </a:p>
          <a:p>
            <a:pPr marL="285744" indent="-285744">
              <a:buFont typeface="Arial" panose="020B0604020202020204" pitchFamily="34" charset="0"/>
              <a:buChar char="•"/>
            </a:pPr>
            <a:endParaRPr lang="en-CA" sz="2400" dirty="0">
              <a:solidFill>
                <a:srgbClr val="0B2346"/>
              </a:solidFill>
            </a:endParaRPr>
          </a:p>
          <a:p>
            <a:pPr marL="285744" indent="-285744">
              <a:buFont typeface="Arial" panose="020B0604020202020204" pitchFamily="34" charset="0"/>
              <a:buChar char="•"/>
            </a:pPr>
            <a:r>
              <a:rPr lang="en-CA" sz="2400" dirty="0">
                <a:solidFill>
                  <a:srgbClr val="0B2346"/>
                </a:solidFill>
              </a:rPr>
              <a:t>Lilly Ledbetter, a national leading voice in the fight for pay equity</a:t>
            </a:r>
          </a:p>
        </p:txBody>
      </p:sp>
    </p:spTree>
    <p:extLst>
      <p:ext uri="{BB962C8B-B14F-4D97-AF65-F5344CB8AC3E}">
        <p14:creationId xmlns:p14="http://schemas.microsoft.com/office/powerpoint/2010/main" val="127719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6246-80BE-4646-886A-3D21B06C9059}"/>
              </a:ext>
            </a:extLst>
          </p:cNvPr>
          <p:cNvSpPr>
            <a:spLocks noGrp="1"/>
          </p:cNvSpPr>
          <p:nvPr>
            <p:ph type="title"/>
          </p:nvPr>
        </p:nvSpPr>
        <p:spPr/>
        <p:txBody>
          <a:bodyPr>
            <a:normAutofit/>
          </a:bodyPr>
          <a:lstStyle/>
          <a:p>
            <a:r>
              <a:rPr lang="en-CA" dirty="0"/>
              <a:t>Historic Roots – The </a:t>
            </a:r>
            <a:r>
              <a:rPr lang="en-CA" dirty="0">
                <a:ea typeface="Calibri" panose="020F0502020204030204" pitchFamily="34" charset="0"/>
              </a:rPr>
              <a:t>Role of Women in Nineteenth Century America</a:t>
            </a:r>
            <a:endParaRPr lang="en-CA" dirty="0"/>
          </a:p>
        </p:txBody>
      </p:sp>
      <p:sp>
        <p:nvSpPr>
          <p:cNvPr id="3" name="TextBox 2">
            <a:extLst>
              <a:ext uri="{FF2B5EF4-FFF2-40B4-BE49-F238E27FC236}">
                <a16:creationId xmlns:a16="http://schemas.microsoft.com/office/drawing/2014/main" id="{B2F505D2-6945-4FBE-B275-05A787B7927B}"/>
              </a:ext>
            </a:extLst>
          </p:cNvPr>
          <p:cNvSpPr txBox="1"/>
          <p:nvPr/>
        </p:nvSpPr>
        <p:spPr>
          <a:xfrm>
            <a:off x="803303" y="1495174"/>
            <a:ext cx="7712047" cy="4524315"/>
          </a:xfrm>
          <a:prstGeom prst="rect">
            <a:avLst/>
          </a:prstGeom>
          <a:noFill/>
        </p:spPr>
        <p:txBody>
          <a:bodyPr wrap="square" rtlCol="0">
            <a:spAutoFit/>
          </a:bodyPr>
          <a:lstStyle/>
          <a:p>
            <a:r>
              <a:rPr lang="en-CA" sz="3200" b="1" dirty="0">
                <a:solidFill>
                  <a:srgbClr val="0B2346"/>
                </a:solidFill>
                <a:ea typeface="Calibri" panose="020F0502020204030204" pitchFamily="34" charset="0"/>
              </a:rPr>
              <a:t>AAUW Provided</a:t>
            </a:r>
          </a:p>
          <a:p>
            <a:pPr marL="742932" lvl="1" indent="-285744">
              <a:buFont typeface="Arial" panose="020B0604020202020204" pitchFamily="34" charset="0"/>
              <a:buChar char="•"/>
            </a:pPr>
            <a:r>
              <a:rPr lang="en-CA" sz="3200" dirty="0">
                <a:solidFill>
                  <a:srgbClr val="0B2346"/>
                </a:solidFill>
                <a:ea typeface="Calibri" panose="020F0502020204030204" pitchFamily="34" charset="0"/>
              </a:rPr>
              <a:t>Opportunity to use education to support women</a:t>
            </a:r>
          </a:p>
          <a:p>
            <a:pPr marL="742932" lvl="1" indent="-285744">
              <a:buFont typeface="Arial" panose="020B0604020202020204" pitchFamily="34" charset="0"/>
              <a:buChar char="•"/>
            </a:pPr>
            <a:r>
              <a:rPr lang="en-CA" sz="3200" dirty="0">
                <a:solidFill>
                  <a:srgbClr val="0B2346"/>
                </a:solidFill>
                <a:ea typeface="Calibri" panose="020F0502020204030204" pitchFamily="34" charset="0"/>
              </a:rPr>
              <a:t>Early Research </a:t>
            </a:r>
          </a:p>
          <a:p>
            <a:pPr marL="1657309" lvl="3" indent="-285744">
              <a:buFont typeface="Arial" panose="020B0604020202020204" pitchFamily="34" charset="0"/>
              <a:buChar char="•"/>
            </a:pPr>
            <a:r>
              <a:rPr lang="en-CA" sz="3200" dirty="0">
                <a:solidFill>
                  <a:srgbClr val="0B2346"/>
                </a:solidFill>
                <a:ea typeface="Calibri" panose="020F0502020204030204" pitchFamily="34" charset="0"/>
              </a:rPr>
              <a:t>Proved education didn’t cause women to become sterile</a:t>
            </a:r>
          </a:p>
          <a:p>
            <a:pPr marL="1657309" lvl="3" indent="-285744">
              <a:buFont typeface="Arial" panose="020B0604020202020204" pitchFamily="34" charset="0"/>
              <a:buChar char="•"/>
            </a:pPr>
            <a:r>
              <a:rPr lang="en-CA" sz="3200" dirty="0">
                <a:solidFill>
                  <a:srgbClr val="0B2346"/>
                </a:solidFill>
                <a:ea typeface="Calibri" panose="020F0502020204030204" pitchFamily="34" charset="0"/>
              </a:rPr>
              <a:t>Showed wage disparity for equivalent work</a:t>
            </a:r>
          </a:p>
          <a:p>
            <a:pPr marL="742932" lvl="1" indent="-285744">
              <a:buFont typeface="Arial" panose="020B0604020202020204" pitchFamily="34" charset="0"/>
              <a:buChar char="•"/>
            </a:pPr>
            <a:r>
              <a:rPr lang="en-CA" sz="3200" dirty="0">
                <a:solidFill>
                  <a:srgbClr val="0B2346"/>
                </a:solidFill>
                <a:ea typeface="Calibri" panose="020F0502020204030204" pitchFamily="34" charset="0"/>
              </a:rPr>
              <a:t>A supportive peer group</a:t>
            </a:r>
          </a:p>
        </p:txBody>
      </p:sp>
    </p:spTree>
    <p:extLst>
      <p:ext uri="{BB962C8B-B14F-4D97-AF65-F5344CB8AC3E}">
        <p14:creationId xmlns:p14="http://schemas.microsoft.com/office/powerpoint/2010/main" val="2134507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40441-DA06-4EEC-B255-595B1A56EEA3}"/>
              </a:ext>
            </a:extLst>
          </p:cNvPr>
          <p:cNvSpPr>
            <a:spLocks noGrp="1"/>
          </p:cNvSpPr>
          <p:nvPr>
            <p:ph type="title"/>
          </p:nvPr>
        </p:nvSpPr>
        <p:spPr/>
        <p:txBody>
          <a:bodyPr/>
          <a:lstStyle/>
          <a:p>
            <a:r>
              <a:rPr lang="en-US" dirty="0"/>
              <a:t>AAUW Today: Areas of Focus</a:t>
            </a:r>
          </a:p>
        </p:txBody>
      </p:sp>
      <p:sp>
        <p:nvSpPr>
          <p:cNvPr id="3" name="Content Placeholder 2">
            <a:extLst>
              <a:ext uri="{FF2B5EF4-FFF2-40B4-BE49-F238E27FC236}">
                <a16:creationId xmlns:a16="http://schemas.microsoft.com/office/drawing/2014/main" id="{9DE8F3AD-A60C-4B98-A5AC-7ADB07958B1A}"/>
              </a:ext>
            </a:extLst>
          </p:cNvPr>
          <p:cNvSpPr>
            <a:spLocks noGrp="1"/>
          </p:cNvSpPr>
          <p:nvPr>
            <p:ph idx="1"/>
          </p:nvPr>
        </p:nvSpPr>
        <p:spPr>
          <a:xfrm>
            <a:off x="628650" y="1532238"/>
            <a:ext cx="7886700" cy="4329719"/>
          </a:xfrm>
        </p:spPr>
        <p:txBody>
          <a:bodyPr>
            <a:noAutofit/>
          </a:bodyPr>
          <a:lstStyle/>
          <a:p>
            <a:pPr marL="0" indent="0">
              <a:spcAft>
                <a:spcPts val="1800"/>
              </a:spcAft>
              <a:buNone/>
              <a:tabLst>
                <a:tab pos="1654133" algn="l"/>
              </a:tabLst>
            </a:pPr>
            <a:r>
              <a:rPr lang="en-US" sz="2800" b="1" dirty="0"/>
              <a:t>Education &amp; Training: </a:t>
            </a:r>
            <a:r>
              <a:rPr lang="en-US" sz="2800" dirty="0"/>
              <a:t>Addressing the barriers and implicit biases that hinder the advancement of women</a:t>
            </a:r>
          </a:p>
          <a:p>
            <a:pPr marL="0" indent="0">
              <a:spcAft>
                <a:spcPts val="1800"/>
              </a:spcAft>
              <a:buNone/>
              <a:tabLst>
                <a:tab pos="1654133" algn="l"/>
              </a:tabLst>
            </a:pPr>
            <a:r>
              <a:rPr lang="en-US" sz="2800" b="1" dirty="0"/>
              <a:t>Economic Security: </a:t>
            </a:r>
            <a:r>
              <a:rPr lang="en-US" sz="2800" dirty="0"/>
              <a:t>Ensuring livelihoods for women</a:t>
            </a:r>
          </a:p>
          <a:p>
            <a:pPr marL="0" indent="0">
              <a:spcAft>
                <a:spcPts val="1800"/>
              </a:spcAft>
              <a:buNone/>
              <a:tabLst>
                <a:tab pos="1654133" algn="l"/>
              </a:tabLst>
            </a:pPr>
            <a:r>
              <a:rPr lang="en-US" sz="2800" b="1" dirty="0"/>
              <a:t>Leadership: </a:t>
            </a:r>
            <a:r>
              <a:rPr lang="en-US" sz="2800" dirty="0"/>
              <a:t>Closing the gender gap in leadership opportunities</a:t>
            </a:r>
          </a:p>
          <a:p>
            <a:pPr marL="0" indent="0">
              <a:spcAft>
                <a:spcPts val="1800"/>
              </a:spcAft>
              <a:buNone/>
              <a:tabLst>
                <a:tab pos="1654133" algn="l"/>
              </a:tabLst>
            </a:pPr>
            <a:r>
              <a:rPr lang="en-US" sz="2800" b="1" dirty="0"/>
              <a:t>Governance &amp; Sustainability: </a:t>
            </a:r>
            <a:r>
              <a:rPr lang="en-US" sz="2800" dirty="0"/>
              <a:t>Ensure the strength, relevance, and viability of AAUW well into the future</a:t>
            </a:r>
          </a:p>
        </p:txBody>
      </p:sp>
    </p:spTree>
    <p:extLst>
      <p:ext uri="{BB962C8B-B14F-4D97-AF65-F5344CB8AC3E}">
        <p14:creationId xmlns:p14="http://schemas.microsoft.com/office/powerpoint/2010/main" val="334635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78BA-4F75-4548-804A-F38870080026}"/>
              </a:ext>
            </a:extLst>
          </p:cNvPr>
          <p:cNvSpPr>
            <a:spLocks noGrp="1"/>
          </p:cNvSpPr>
          <p:nvPr>
            <p:ph type="title"/>
          </p:nvPr>
        </p:nvSpPr>
        <p:spPr/>
        <p:txBody>
          <a:bodyPr/>
          <a:lstStyle/>
          <a:p>
            <a:r>
              <a:rPr lang="en-CA" dirty="0"/>
              <a:t>What Makes AAUW Unique</a:t>
            </a:r>
          </a:p>
        </p:txBody>
      </p:sp>
      <p:sp>
        <p:nvSpPr>
          <p:cNvPr id="3" name="TextBox 2">
            <a:extLst>
              <a:ext uri="{FF2B5EF4-FFF2-40B4-BE49-F238E27FC236}">
                <a16:creationId xmlns:a16="http://schemas.microsoft.com/office/drawing/2014/main" id="{A1F7C9AA-0783-42B1-BB1B-C7C6C7C708E1}"/>
              </a:ext>
            </a:extLst>
          </p:cNvPr>
          <p:cNvSpPr txBox="1"/>
          <p:nvPr/>
        </p:nvSpPr>
        <p:spPr>
          <a:xfrm>
            <a:off x="740782" y="1327253"/>
            <a:ext cx="7712047" cy="4401205"/>
          </a:xfrm>
          <a:prstGeom prst="rect">
            <a:avLst/>
          </a:prstGeom>
          <a:noFill/>
        </p:spPr>
        <p:txBody>
          <a:bodyPr wrap="square" rtlCol="0">
            <a:spAutoFit/>
          </a:bodyPr>
          <a:lstStyle/>
          <a:p>
            <a:pPr>
              <a:spcAft>
                <a:spcPts val="1200"/>
              </a:spcAft>
            </a:pPr>
            <a:r>
              <a:rPr lang="en-US" sz="3000" dirty="0">
                <a:solidFill>
                  <a:srgbClr val="0B2346"/>
                </a:solidFill>
                <a:latin typeface="Arial" panose="020B0604020202020204" pitchFamily="34" charset="0"/>
              </a:rPr>
              <a:t>HOW we advance equity:</a:t>
            </a:r>
            <a:endParaRPr lang="en-CA" sz="3000" dirty="0">
              <a:solidFill>
                <a:srgbClr val="0B2346"/>
              </a:solidFill>
              <a:latin typeface="Arial" panose="020B0604020202020204" pitchFamily="34" charset="0"/>
            </a:endParaRPr>
          </a:p>
          <a:p>
            <a:pPr marL="1028674" lvl="1" indent="-571486">
              <a:buFont typeface="Wingdings" panose="05000000000000000000" pitchFamily="2" charset="2"/>
              <a:buChar char="§"/>
            </a:pPr>
            <a:r>
              <a:rPr lang="en-US" sz="3000" dirty="0">
                <a:solidFill>
                  <a:srgbClr val="0B2346"/>
                </a:solidFill>
                <a:latin typeface="Arial" panose="020B0604020202020204" pitchFamily="34" charset="0"/>
              </a:rPr>
              <a:t>Research</a:t>
            </a:r>
            <a:endParaRPr lang="en-CA" sz="3000" dirty="0">
              <a:solidFill>
                <a:srgbClr val="0B2346"/>
              </a:solidFill>
              <a:latin typeface="Arial" panose="020B0604020202020204" pitchFamily="34" charset="0"/>
            </a:endParaRPr>
          </a:p>
          <a:p>
            <a:pPr marL="1028674" lvl="1" indent="-571486">
              <a:buFont typeface="Wingdings" panose="05000000000000000000" pitchFamily="2" charset="2"/>
              <a:buChar char="§"/>
            </a:pPr>
            <a:r>
              <a:rPr lang="en-US" sz="3000" dirty="0">
                <a:solidFill>
                  <a:srgbClr val="0B2346"/>
                </a:solidFill>
                <a:latin typeface="Arial" panose="020B0604020202020204" pitchFamily="34" charset="0"/>
              </a:rPr>
              <a:t>Policy and advocacy</a:t>
            </a:r>
            <a:endParaRPr lang="en-CA" sz="3000" dirty="0">
              <a:solidFill>
                <a:srgbClr val="0B2346"/>
              </a:solidFill>
              <a:latin typeface="Arial" panose="020B0604020202020204" pitchFamily="34" charset="0"/>
            </a:endParaRPr>
          </a:p>
          <a:p>
            <a:pPr marL="1028674" lvl="1" indent="-571486">
              <a:buFont typeface="Wingdings" panose="05000000000000000000" pitchFamily="2" charset="2"/>
              <a:buChar char="§"/>
            </a:pPr>
            <a:r>
              <a:rPr lang="en-US" sz="3000" dirty="0">
                <a:solidFill>
                  <a:srgbClr val="0B2346"/>
                </a:solidFill>
                <a:latin typeface="Arial" panose="020B0604020202020204" pitchFamily="34" charset="0"/>
              </a:rPr>
              <a:t>Fellowships and grants</a:t>
            </a:r>
          </a:p>
          <a:p>
            <a:pPr marL="1028674" lvl="1" indent="-571486">
              <a:buFont typeface="Wingdings" panose="05000000000000000000" pitchFamily="2" charset="2"/>
              <a:buChar char="§"/>
            </a:pPr>
            <a:r>
              <a:rPr lang="en-US" sz="3000" dirty="0">
                <a:solidFill>
                  <a:srgbClr val="0B2346"/>
                </a:solidFill>
                <a:latin typeface="Arial" panose="020B0604020202020204" pitchFamily="34" charset="0"/>
              </a:rPr>
              <a:t>Programs that directly support women like NCCWSL, Start Smart, and Work Smart</a:t>
            </a:r>
            <a:endParaRPr lang="en-CA" sz="3000" dirty="0">
              <a:solidFill>
                <a:srgbClr val="0B2346"/>
              </a:solidFill>
              <a:latin typeface="Arial" panose="020B0604020202020204" pitchFamily="34" charset="0"/>
            </a:endParaRPr>
          </a:p>
          <a:p>
            <a:pPr marL="1028674" lvl="1" indent="-571486">
              <a:buFont typeface="Wingdings" panose="05000000000000000000" pitchFamily="2" charset="2"/>
              <a:buChar char="§"/>
            </a:pPr>
            <a:r>
              <a:rPr lang="en-US" sz="3000" dirty="0">
                <a:solidFill>
                  <a:srgbClr val="0B2346"/>
                </a:solidFill>
                <a:latin typeface="Arial" panose="020B0604020202020204" pitchFamily="34" charset="0"/>
              </a:rPr>
              <a:t>Grassroots membership to state/federal impact</a:t>
            </a:r>
            <a:endParaRPr lang="en-CA" sz="3000" dirty="0">
              <a:solidFill>
                <a:srgbClr val="0B2346"/>
              </a:solidFill>
              <a:latin typeface="Arial" panose="020B0604020202020204" pitchFamily="34" charset="0"/>
            </a:endParaRPr>
          </a:p>
        </p:txBody>
      </p:sp>
    </p:spTree>
    <p:extLst>
      <p:ext uri="{BB962C8B-B14F-4D97-AF65-F5344CB8AC3E}">
        <p14:creationId xmlns:p14="http://schemas.microsoft.com/office/powerpoint/2010/main" val="362814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26246-80BE-4646-886A-3D21B06C9059}"/>
              </a:ext>
            </a:extLst>
          </p:cNvPr>
          <p:cNvSpPr>
            <a:spLocks noGrp="1"/>
          </p:cNvSpPr>
          <p:nvPr>
            <p:ph type="title"/>
          </p:nvPr>
        </p:nvSpPr>
        <p:spPr/>
        <p:txBody>
          <a:bodyPr/>
          <a:lstStyle/>
          <a:p>
            <a:r>
              <a:rPr lang="en-CA" dirty="0"/>
              <a:t>AAUW in 21</a:t>
            </a:r>
            <a:r>
              <a:rPr lang="en-CA" baseline="30000" dirty="0"/>
              <a:t>st</a:t>
            </a:r>
            <a:r>
              <a:rPr lang="en-CA" dirty="0"/>
              <a:t> Century Context</a:t>
            </a:r>
          </a:p>
        </p:txBody>
      </p:sp>
      <p:sp>
        <p:nvSpPr>
          <p:cNvPr id="3" name="TextBox 2">
            <a:extLst>
              <a:ext uri="{FF2B5EF4-FFF2-40B4-BE49-F238E27FC236}">
                <a16:creationId xmlns:a16="http://schemas.microsoft.com/office/drawing/2014/main" id="{B2F505D2-6945-4FBE-B275-05A787B7927B}"/>
              </a:ext>
            </a:extLst>
          </p:cNvPr>
          <p:cNvSpPr txBox="1"/>
          <p:nvPr/>
        </p:nvSpPr>
        <p:spPr>
          <a:xfrm>
            <a:off x="679618" y="1383958"/>
            <a:ext cx="7712047" cy="4154984"/>
          </a:xfrm>
          <a:prstGeom prst="rect">
            <a:avLst/>
          </a:prstGeom>
          <a:noFill/>
        </p:spPr>
        <p:txBody>
          <a:bodyPr wrap="square" rtlCol="0">
            <a:spAutoFit/>
          </a:bodyPr>
          <a:lstStyle/>
          <a:p>
            <a:pPr lvl="2"/>
            <a:endParaRPr lang="en-CA" sz="2400" dirty="0">
              <a:latin typeface="Calibri" panose="020F0502020204030204" pitchFamily="34" charset="0"/>
              <a:ea typeface="Calibri" panose="020F0502020204030204" pitchFamily="34" charset="0"/>
            </a:endParaRPr>
          </a:p>
          <a:p>
            <a:r>
              <a:rPr lang="en-CA" sz="4000" dirty="0">
                <a:solidFill>
                  <a:srgbClr val="0B2346"/>
                </a:solidFill>
                <a:latin typeface="Calibri" panose="020F0502020204030204" pitchFamily="34" charset="0"/>
                <a:ea typeface="Calibri" panose="020F0502020204030204" pitchFamily="34" charset="0"/>
              </a:rPr>
              <a:t>In order to continue to provide support for those who are excluded or marginalized, we need to stop excluding and marginalizing.</a:t>
            </a:r>
          </a:p>
          <a:p>
            <a:endParaRPr lang="en-CA" sz="4000" dirty="0">
              <a:solidFill>
                <a:srgbClr val="0B2346"/>
              </a:solidFill>
              <a:latin typeface="Calibri" panose="020F0502020204030204" pitchFamily="34" charset="0"/>
            </a:endParaRPr>
          </a:p>
          <a:p>
            <a:r>
              <a:rPr lang="en-CA" sz="4000" dirty="0">
                <a:solidFill>
                  <a:srgbClr val="0B2346"/>
                </a:solidFill>
                <a:latin typeface="Calibri" panose="020F0502020204030204" pitchFamily="34" charset="0"/>
              </a:rPr>
              <a:t>We need to LIVE our mission</a:t>
            </a:r>
            <a:r>
              <a:rPr lang="en-CA" sz="4000" dirty="0">
                <a:latin typeface="Calibri" panose="020F0502020204030204" pitchFamily="34" charset="0"/>
              </a:rPr>
              <a:t>.</a:t>
            </a:r>
            <a:endParaRPr lang="en-CA" sz="4000" dirty="0"/>
          </a:p>
        </p:txBody>
      </p:sp>
    </p:spTree>
    <p:extLst>
      <p:ext uri="{BB962C8B-B14F-4D97-AF65-F5344CB8AC3E}">
        <p14:creationId xmlns:p14="http://schemas.microsoft.com/office/powerpoint/2010/main" val="2227548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79E30-A5E4-4BA2-A6BE-D1A428F8375F}"/>
              </a:ext>
            </a:extLst>
          </p:cNvPr>
          <p:cNvSpPr>
            <a:spLocks noGrp="1"/>
          </p:cNvSpPr>
          <p:nvPr>
            <p:ph type="title"/>
          </p:nvPr>
        </p:nvSpPr>
        <p:spPr/>
        <p:txBody>
          <a:bodyPr/>
          <a:lstStyle/>
          <a:p>
            <a:r>
              <a:rPr lang="en-US" dirty="0"/>
              <a:t>Membership and Supporter Trends</a:t>
            </a:r>
          </a:p>
        </p:txBody>
      </p:sp>
      <p:graphicFrame>
        <p:nvGraphicFramePr>
          <p:cNvPr id="4" name="Content Placeholder 3">
            <a:extLst>
              <a:ext uri="{FF2B5EF4-FFF2-40B4-BE49-F238E27FC236}">
                <a16:creationId xmlns:a16="http://schemas.microsoft.com/office/drawing/2014/main" id="{2D9CDAC2-A34E-4312-97AA-A918080DE17A}"/>
              </a:ext>
            </a:extLst>
          </p:cNvPr>
          <p:cNvGraphicFramePr>
            <a:graphicFrameLocks noGrp="1"/>
          </p:cNvGraphicFramePr>
          <p:nvPr>
            <p:ph idx="1"/>
          </p:nvPr>
        </p:nvGraphicFramePr>
        <p:xfrm>
          <a:off x="457200" y="1230314"/>
          <a:ext cx="8229600" cy="45910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7226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DE8A7-92C4-4D5A-A3FC-8E117B121F3F}"/>
              </a:ext>
            </a:extLst>
          </p:cNvPr>
          <p:cNvSpPr>
            <a:spLocks noGrp="1"/>
          </p:cNvSpPr>
          <p:nvPr>
            <p:ph type="title"/>
          </p:nvPr>
        </p:nvSpPr>
        <p:spPr>
          <a:xfrm>
            <a:off x="457200" y="305047"/>
            <a:ext cx="8229600" cy="735799"/>
          </a:xfrm>
        </p:spPr>
        <p:txBody>
          <a:bodyPr>
            <a:normAutofit/>
          </a:bodyPr>
          <a:lstStyle/>
          <a:p>
            <a:r>
              <a:rPr lang="en-CA" dirty="0"/>
              <a:t>Open Membership and Inclusion</a:t>
            </a:r>
          </a:p>
        </p:txBody>
      </p:sp>
      <p:sp>
        <p:nvSpPr>
          <p:cNvPr id="3" name="Content Placeholder 2">
            <a:extLst>
              <a:ext uri="{FF2B5EF4-FFF2-40B4-BE49-F238E27FC236}">
                <a16:creationId xmlns:a16="http://schemas.microsoft.com/office/drawing/2014/main" id="{ADC6FE0C-F4D8-47B7-9576-C027071C36D2}"/>
              </a:ext>
            </a:extLst>
          </p:cNvPr>
          <p:cNvSpPr>
            <a:spLocks noGrp="1"/>
          </p:cNvSpPr>
          <p:nvPr>
            <p:ph idx="1"/>
          </p:nvPr>
        </p:nvSpPr>
        <p:spPr>
          <a:xfrm>
            <a:off x="457200" y="1229771"/>
            <a:ext cx="8229600" cy="4837205"/>
          </a:xfrm>
        </p:spPr>
        <p:txBody>
          <a:bodyPr>
            <a:normAutofit/>
          </a:bodyPr>
          <a:lstStyle/>
          <a:p>
            <a:pPr marL="342891" indent="-342891">
              <a:buFont typeface="Symbol" panose="05050102010706020507" pitchFamily="18" charset="2"/>
              <a:buChar char=""/>
            </a:pPr>
            <a:r>
              <a:rPr lang="en-US" sz="2600" dirty="0">
                <a:solidFill>
                  <a:srgbClr val="C23A09"/>
                </a:solidFill>
                <a:latin typeface="Arial" panose="020B0604020202020204" pitchFamily="34" charset="0"/>
                <a:ea typeface="Times New Roman" panose="02020603050405020304" pitchFamily="18" charset="0"/>
              </a:rPr>
              <a:t>Diversity  </a:t>
            </a:r>
          </a:p>
          <a:p>
            <a:pPr marL="803275" lvl="1" indent="-457200">
              <a:spcAft>
                <a:spcPts val="600"/>
              </a:spcAft>
            </a:pPr>
            <a:r>
              <a:rPr lang="en-US" sz="2600" dirty="0">
                <a:effectLst/>
                <a:latin typeface="Arial" panose="020B0604020202020204" pitchFamily="34" charset="0"/>
                <a:ea typeface="Times New Roman" panose="02020603050405020304" pitchFamily="18" charset="0"/>
              </a:rPr>
              <a:t>AAUW needs to include members with diverse backgrounds and perspectives to meet our mission and address society’s needs </a:t>
            </a:r>
            <a:r>
              <a:rPr lang="en-US" sz="2600" u="sng" dirty="0">
                <a:effectLst/>
                <a:latin typeface="Arial" panose="020B0604020202020204" pitchFamily="34" charset="0"/>
                <a:ea typeface="Times New Roman" panose="02020603050405020304" pitchFamily="18" charset="0"/>
              </a:rPr>
              <a:t>today</a:t>
            </a:r>
            <a:r>
              <a:rPr lang="en-US" sz="2600" dirty="0">
                <a:effectLst/>
                <a:latin typeface="Arial" panose="020B0604020202020204" pitchFamily="34" charset="0"/>
                <a:ea typeface="Times New Roman" panose="02020603050405020304" pitchFamily="18" charset="0"/>
              </a:rPr>
              <a:t>. </a:t>
            </a:r>
            <a:endParaRPr lang="en-CA" sz="2600" dirty="0">
              <a:effectLst/>
              <a:latin typeface="Arial" panose="020B0604020202020204" pitchFamily="34" charset="0"/>
              <a:ea typeface="Times New Roman" panose="02020603050405020304" pitchFamily="18" charset="0"/>
            </a:endParaRPr>
          </a:p>
          <a:p>
            <a:pPr marL="342891" indent="-342891">
              <a:buFont typeface="Symbol" panose="05050102010706020507" pitchFamily="18" charset="2"/>
              <a:buChar char=""/>
            </a:pPr>
            <a:r>
              <a:rPr lang="en-US" sz="2600" dirty="0">
                <a:solidFill>
                  <a:srgbClr val="C23A09"/>
                </a:solidFill>
                <a:latin typeface="Arial" panose="020B0604020202020204" pitchFamily="34" charset="0"/>
                <a:ea typeface="Times New Roman" panose="02020603050405020304" pitchFamily="18" charset="0"/>
              </a:rPr>
              <a:t>AAUW Vision: Equity for All</a:t>
            </a:r>
          </a:p>
          <a:p>
            <a:pPr marL="803275" lvl="1" indent="-457200">
              <a:spcAft>
                <a:spcPts val="600"/>
              </a:spcAft>
            </a:pPr>
            <a:r>
              <a:rPr lang="en-US" sz="2600" dirty="0">
                <a:latin typeface="Arial" panose="020B0604020202020204" pitchFamily="34" charset="0"/>
                <a:ea typeface="Times New Roman" panose="02020603050405020304" pitchFamily="18" charset="0"/>
              </a:rPr>
              <a:t>O</a:t>
            </a:r>
            <a:r>
              <a:rPr lang="en-US" sz="2600" dirty="0">
                <a:effectLst/>
                <a:latin typeface="Arial" panose="020B0604020202020204" pitchFamily="34" charset="0"/>
                <a:ea typeface="Times New Roman" panose="02020603050405020304" pitchFamily="18" charset="0"/>
              </a:rPr>
              <a:t>ur membership practices should align with our vision and goals.</a:t>
            </a:r>
            <a:endParaRPr lang="en-CA" sz="2600" dirty="0">
              <a:effectLst/>
              <a:latin typeface="Arial" panose="020B0604020202020204" pitchFamily="34" charset="0"/>
              <a:ea typeface="Times New Roman" panose="02020603050405020304" pitchFamily="18" charset="0"/>
            </a:endParaRPr>
          </a:p>
          <a:p>
            <a:pPr marL="342891" indent="-342891">
              <a:buFont typeface="Symbol" panose="05050102010706020507" pitchFamily="18" charset="2"/>
              <a:buChar char=""/>
            </a:pPr>
            <a:r>
              <a:rPr lang="en-CA" sz="2600" dirty="0">
                <a:solidFill>
                  <a:srgbClr val="C23A09"/>
                </a:solidFill>
                <a:latin typeface="Arial" panose="020B0604020202020204" pitchFamily="34" charset="0"/>
                <a:ea typeface="Times New Roman" panose="02020603050405020304" pitchFamily="18" charset="0"/>
              </a:rPr>
              <a:t>Alternate Pathways to Education</a:t>
            </a:r>
          </a:p>
          <a:p>
            <a:pPr marL="800100" lvl="1" indent="-457200"/>
            <a:r>
              <a:rPr lang="en-US" sz="2600" dirty="0">
                <a:effectLst/>
                <a:latin typeface="Arial" panose="020B0604020202020204" pitchFamily="34" charset="0"/>
                <a:ea typeface="Times New Roman" panose="02020603050405020304" pitchFamily="18" charset="0"/>
              </a:rPr>
              <a:t>On-the-job training</a:t>
            </a:r>
            <a:endParaRPr lang="en-CA" sz="2600" dirty="0">
              <a:effectLst/>
              <a:latin typeface="Arial" panose="020B0604020202020204" pitchFamily="34" charset="0"/>
              <a:ea typeface="Times New Roman" panose="02020603050405020304" pitchFamily="18" charset="0"/>
            </a:endParaRPr>
          </a:p>
          <a:p>
            <a:pPr marL="800100" lvl="1" indent="-457200"/>
            <a:r>
              <a:rPr lang="en-US" sz="2600" dirty="0">
                <a:effectLst/>
                <a:latin typeface="Arial" panose="020B0604020202020204" pitchFamily="34" charset="0"/>
                <a:ea typeface="Times New Roman" panose="02020603050405020304" pitchFamily="18" charset="0"/>
              </a:rPr>
              <a:t>Career Technical Education</a:t>
            </a:r>
            <a:endParaRPr lang="en-CA" sz="2600" dirty="0">
              <a:effectLst/>
              <a:latin typeface="Arial" panose="020B0604020202020204" pitchFamily="34" charset="0"/>
              <a:ea typeface="Times New Roman" panose="02020603050405020304" pitchFamily="18" charset="0"/>
            </a:endParaRPr>
          </a:p>
          <a:p>
            <a:pPr marL="800100" lvl="1" indent="-457200"/>
            <a:r>
              <a:rPr lang="en-US" sz="2600" dirty="0">
                <a:effectLst/>
                <a:latin typeface="Arial" panose="020B0604020202020204" pitchFamily="34" charset="0"/>
                <a:ea typeface="Times New Roman" panose="02020603050405020304" pitchFamily="18" charset="0"/>
              </a:rPr>
              <a:t>Life experience</a:t>
            </a:r>
            <a:endParaRPr lang="en-CA" sz="2600" dirty="0">
              <a:effectLst/>
              <a:latin typeface="Arial" panose="020B0604020202020204" pitchFamily="34" charset="0"/>
              <a:ea typeface="Times New Roman" panose="02020603050405020304" pitchFamily="18" charset="0"/>
            </a:endParaRPr>
          </a:p>
          <a:p>
            <a:endParaRPr lang="en-CA" dirty="0"/>
          </a:p>
        </p:txBody>
      </p:sp>
    </p:spTree>
    <p:extLst>
      <p:ext uri="{BB962C8B-B14F-4D97-AF65-F5344CB8AC3E}">
        <p14:creationId xmlns:p14="http://schemas.microsoft.com/office/powerpoint/2010/main" val="2214674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8" id="{9A8581F5-A431-8247-8288-8D89B06F2D1B}" vid="{1FB73B6A-B45C-8944-857A-E7DC13E804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851</TotalTime>
  <Words>664</Words>
  <Application>Microsoft Office PowerPoint</Application>
  <PresentationFormat>On-screen Show (4:3)</PresentationFormat>
  <Paragraphs>80</Paragraphs>
  <Slides>10</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Franklin Gothic Book</vt:lpstr>
      <vt:lpstr>Franklin Gothic Medium</vt:lpstr>
      <vt:lpstr>Symbol</vt:lpstr>
      <vt:lpstr>Times New Roman</vt:lpstr>
      <vt:lpstr>Wingdings</vt:lpstr>
      <vt:lpstr>Office Theme</vt:lpstr>
      <vt:lpstr>Opening Membership</vt:lpstr>
      <vt:lpstr>AAUW Mission, Vision, and Values</vt:lpstr>
      <vt:lpstr>AAUW’s Educational Requirement</vt:lpstr>
      <vt:lpstr>Historic Roots – The Role of Women in Nineteenth Century America</vt:lpstr>
      <vt:lpstr>AAUW Today: Areas of Focus</vt:lpstr>
      <vt:lpstr>What Makes AAUW Unique</vt:lpstr>
      <vt:lpstr>AAUW in 21st Century Context</vt:lpstr>
      <vt:lpstr>Membership and Supporter Trends</vt:lpstr>
      <vt:lpstr>Open Membership and Inclusion</vt:lpstr>
      <vt:lpstr>VOTE!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Collins</dc:creator>
  <cp:lastModifiedBy>Wolfe, Shannon</cp:lastModifiedBy>
  <cp:revision>52</cp:revision>
  <dcterms:created xsi:type="dcterms:W3CDTF">2020-04-02T15:54:00Z</dcterms:created>
  <dcterms:modified xsi:type="dcterms:W3CDTF">2021-02-17T22:39:09Z</dcterms:modified>
</cp:coreProperties>
</file>